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9" r:id="rId7"/>
    <p:sldId id="258" r:id="rId8"/>
    <p:sldId id="262" r:id="rId9"/>
    <p:sldId id="269" r:id="rId10"/>
    <p:sldId id="263" r:id="rId11"/>
    <p:sldId id="260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custDataLst>
    <p:tags r:id="rId20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48"/>
    <a:srgbClr val="339933"/>
    <a:srgbClr val="00FF99"/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126"/>
      </p:cViewPr>
      <p:guideLst>
        <p:guide orient="horz" pos="2160"/>
        <p:guide pos="50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2B2949-23C9-4F8B-8141-18EF9169C3CB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HN"/>
        </a:p>
      </dgm:t>
    </dgm:pt>
    <dgm:pt modelId="{18CB000A-02DB-4419-9BED-D499932B2181}">
      <dgm:prSet phldrT="[Texto]"/>
      <dgm:spPr/>
      <dgm:t>
        <a:bodyPr/>
        <a:lstStyle/>
        <a:p>
          <a:r>
            <a:rPr lang="es-MX" dirty="0"/>
            <a:t>Ingredientes</a:t>
          </a:r>
          <a:endParaRPr lang="es-HN" dirty="0"/>
        </a:p>
      </dgm:t>
    </dgm:pt>
    <dgm:pt modelId="{54152BD6-A57F-4C35-8FD2-EE3B3FEC822D}" type="parTrans" cxnId="{24F84550-24A8-4A71-91E1-703F39F1BA31}">
      <dgm:prSet/>
      <dgm:spPr/>
      <dgm:t>
        <a:bodyPr/>
        <a:lstStyle/>
        <a:p>
          <a:endParaRPr lang="es-HN"/>
        </a:p>
      </dgm:t>
    </dgm:pt>
    <dgm:pt modelId="{95C0155C-E2EC-4658-8647-27CCFB05C64F}" type="sibTrans" cxnId="{24F84550-24A8-4A71-91E1-703F39F1BA31}">
      <dgm:prSet/>
      <dgm:spPr/>
      <dgm:t>
        <a:bodyPr/>
        <a:lstStyle/>
        <a:p>
          <a:endParaRPr lang="es-HN"/>
        </a:p>
      </dgm:t>
    </dgm:pt>
    <dgm:pt modelId="{F58982E9-9E70-4F53-A1DD-D888F6F4E8B6}">
      <dgm:prSet phldrT="[Texto]"/>
      <dgm:spPr/>
      <dgm:t>
        <a:bodyPr/>
        <a:lstStyle/>
        <a:p>
          <a:r>
            <a:rPr lang="es-MX" dirty="0"/>
            <a:t>Pasos</a:t>
          </a:r>
          <a:endParaRPr lang="es-HN" dirty="0"/>
        </a:p>
      </dgm:t>
    </dgm:pt>
    <dgm:pt modelId="{98C41C82-D1FA-4A28-B5F4-0F200C2BE8D6}" type="parTrans" cxnId="{A28D581C-712C-4596-AA47-A786A7E815F4}">
      <dgm:prSet/>
      <dgm:spPr/>
      <dgm:t>
        <a:bodyPr/>
        <a:lstStyle/>
        <a:p>
          <a:endParaRPr lang="es-HN"/>
        </a:p>
      </dgm:t>
    </dgm:pt>
    <dgm:pt modelId="{BB7955B3-B121-4A79-A876-EFB0AC1E4312}" type="sibTrans" cxnId="{A28D581C-712C-4596-AA47-A786A7E815F4}">
      <dgm:prSet/>
      <dgm:spPr/>
      <dgm:t>
        <a:bodyPr/>
        <a:lstStyle/>
        <a:p>
          <a:endParaRPr lang="es-HN"/>
        </a:p>
      </dgm:t>
    </dgm:pt>
    <dgm:pt modelId="{D871F95D-96E9-44A0-9F48-2AB026CC2B20}">
      <dgm:prSet phldrT="[Texto]"/>
      <dgm:spPr/>
      <dgm:t>
        <a:bodyPr/>
        <a:lstStyle/>
        <a:p>
          <a:r>
            <a:rPr lang="es-MX" b="1" i="0" dirty="0">
              <a:latin typeface="Arial" panose="020B0604020202020204" pitchFamily="34" charset="0"/>
              <a:cs typeface="Arial" panose="020B0604020202020204" pitchFamily="34" charset="0"/>
            </a:rPr>
            <a:t>Paso 1: </a:t>
          </a:r>
          <a:r>
            <a:rPr lang="es-MX" b="0" i="0" dirty="0">
              <a:latin typeface="Arial" panose="020B0604020202020204" pitchFamily="34" charset="0"/>
              <a:cs typeface="Arial" panose="020B0604020202020204" pitchFamily="34" charset="0"/>
            </a:rPr>
            <a:t>Calienta el agua hasta que hierva.</a:t>
          </a:r>
          <a:endParaRPr lang="es-H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4D0E38-1B78-4F4F-85D9-7ABCCD487C24}" type="parTrans" cxnId="{35936565-CC10-4E62-897F-42337A8CD7B8}">
      <dgm:prSet/>
      <dgm:spPr/>
      <dgm:t>
        <a:bodyPr/>
        <a:lstStyle/>
        <a:p>
          <a:endParaRPr lang="es-HN"/>
        </a:p>
      </dgm:t>
    </dgm:pt>
    <dgm:pt modelId="{5FD52EA1-E07B-4B20-9DB5-C54E84904E1D}" type="sibTrans" cxnId="{35936565-CC10-4E62-897F-42337A8CD7B8}">
      <dgm:prSet/>
      <dgm:spPr/>
      <dgm:t>
        <a:bodyPr/>
        <a:lstStyle/>
        <a:p>
          <a:endParaRPr lang="es-HN"/>
        </a:p>
      </dgm:t>
    </dgm:pt>
    <dgm:pt modelId="{B51A31EC-FB9F-49EE-8A85-F9C587DF099F}">
      <dgm:prSet/>
      <dgm:spPr/>
      <dgm:t>
        <a:bodyPr/>
        <a:lstStyle/>
        <a:p>
          <a:r>
            <a:rPr lang="es-HN" b="0" i="0" dirty="0">
              <a:latin typeface="Arial" panose="020B0604020202020204" pitchFamily="34" charset="0"/>
              <a:cs typeface="Arial" panose="020B0604020202020204" pitchFamily="34" charset="0"/>
            </a:rPr>
            <a:t>1 bolsa de té o 1 cucharadita de té suelto</a:t>
          </a:r>
        </a:p>
      </dgm:t>
    </dgm:pt>
    <dgm:pt modelId="{EB428A06-C587-4CAF-900A-9D0E9F1E1DDB}" type="parTrans" cxnId="{7472B5B7-02C9-4146-B73B-864848818EDD}">
      <dgm:prSet/>
      <dgm:spPr/>
      <dgm:t>
        <a:bodyPr/>
        <a:lstStyle/>
        <a:p>
          <a:endParaRPr lang="es-HN"/>
        </a:p>
      </dgm:t>
    </dgm:pt>
    <dgm:pt modelId="{C2ECB9C7-E904-4D74-BBBC-C6ADE91D7E7D}" type="sibTrans" cxnId="{7472B5B7-02C9-4146-B73B-864848818EDD}">
      <dgm:prSet/>
      <dgm:spPr/>
      <dgm:t>
        <a:bodyPr/>
        <a:lstStyle/>
        <a:p>
          <a:endParaRPr lang="es-HN"/>
        </a:p>
      </dgm:t>
    </dgm:pt>
    <dgm:pt modelId="{4C9BE95B-1284-42EF-AD31-EFD2B6B5A5F6}">
      <dgm:prSet/>
      <dgm:spPr/>
      <dgm:t>
        <a:bodyPr/>
        <a:lstStyle/>
        <a:p>
          <a:r>
            <a:rPr lang="es-HN" b="0" i="0" dirty="0">
              <a:latin typeface="Arial" panose="020B0604020202020204" pitchFamily="34" charset="0"/>
              <a:cs typeface="Arial" panose="020B0604020202020204" pitchFamily="34" charset="0"/>
            </a:rPr>
            <a:t>Azúcar o miel (opcional)</a:t>
          </a:r>
        </a:p>
      </dgm:t>
    </dgm:pt>
    <dgm:pt modelId="{92487E7D-241D-42DA-BF56-F2C1F31DE2E4}" type="parTrans" cxnId="{2512D39D-2D16-492A-AC6B-4D67C3955FC7}">
      <dgm:prSet/>
      <dgm:spPr/>
      <dgm:t>
        <a:bodyPr/>
        <a:lstStyle/>
        <a:p>
          <a:endParaRPr lang="es-HN"/>
        </a:p>
      </dgm:t>
    </dgm:pt>
    <dgm:pt modelId="{2FE7496F-28FA-43E3-B780-0F38C5F3A3F0}" type="sibTrans" cxnId="{2512D39D-2D16-492A-AC6B-4D67C3955FC7}">
      <dgm:prSet/>
      <dgm:spPr/>
      <dgm:t>
        <a:bodyPr/>
        <a:lstStyle/>
        <a:p>
          <a:endParaRPr lang="es-HN"/>
        </a:p>
      </dgm:t>
    </dgm:pt>
    <dgm:pt modelId="{6C660375-0BF5-44C6-B490-60CFD6BD4CF6}">
      <dgm:prSet/>
      <dgm:spPr/>
      <dgm:t>
        <a:bodyPr/>
        <a:lstStyle/>
        <a:p>
          <a:r>
            <a:rPr lang="es-HN" b="0" i="0" dirty="0">
              <a:latin typeface="Arial" panose="020B0604020202020204" pitchFamily="34" charset="0"/>
              <a:cs typeface="Arial" panose="020B0604020202020204" pitchFamily="34" charset="0"/>
            </a:rPr>
            <a:t>Leche o limón (opcional)</a:t>
          </a:r>
        </a:p>
      </dgm:t>
    </dgm:pt>
    <dgm:pt modelId="{119DD063-7F13-4A7B-8004-BFD8661CCDCA}" type="parTrans" cxnId="{DE0D88E8-2F96-4A53-AA2E-3E2DF65017F4}">
      <dgm:prSet/>
      <dgm:spPr/>
      <dgm:t>
        <a:bodyPr/>
        <a:lstStyle/>
        <a:p>
          <a:endParaRPr lang="es-HN"/>
        </a:p>
      </dgm:t>
    </dgm:pt>
    <dgm:pt modelId="{B6BB8CAA-61F5-4348-88FB-17E57FEE6FB8}" type="sibTrans" cxnId="{DE0D88E8-2F96-4A53-AA2E-3E2DF65017F4}">
      <dgm:prSet/>
      <dgm:spPr/>
      <dgm:t>
        <a:bodyPr/>
        <a:lstStyle/>
        <a:p>
          <a:endParaRPr lang="es-HN"/>
        </a:p>
      </dgm:t>
    </dgm:pt>
    <dgm:pt modelId="{86B627CD-FEFC-49DC-9590-3C1FBFC5B2F7}">
      <dgm:prSet/>
      <dgm:spPr/>
      <dgm:t>
        <a:bodyPr/>
        <a:lstStyle/>
        <a:p>
          <a:r>
            <a:rPr lang="es-MX" b="1" i="0" dirty="0">
              <a:latin typeface="Arial" panose="020B0604020202020204" pitchFamily="34" charset="0"/>
              <a:cs typeface="Arial" panose="020B0604020202020204" pitchFamily="34" charset="0"/>
            </a:rPr>
            <a:t>Paso 2: </a:t>
          </a:r>
          <a:r>
            <a:rPr lang="es-MX" b="0" i="0" dirty="0">
              <a:latin typeface="Arial" panose="020B0604020202020204" pitchFamily="34" charset="0"/>
              <a:cs typeface="Arial" panose="020B0604020202020204" pitchFamily="34" charset="0"/>
            </a:rPr>
            <a:t>Coloca el té (bolsa o té suelto) en la taza</a:t>
          </a:r>
        </a:p>
      </dgm:t>
    </dgm:pt>
    <dgm:pt modelId="{2272CCBD-5E8A-4B58-975D-E8E8AAE734F6}" type="parTrans" cxnId="{96901C51-0B7B-488F-A16B-6A24F02A02E5}">
      <dgm:prSet/>
      <dgm:spPr/>
      <dgm:t>
        <a:bodyPr/>
        <a:lstStyle/>
        <a:p>
          <a:endParaRPr lang="es-HN"/>
        </a:p>
      </dgm:t>
    </dgm:pt>
    <dgm:pt modelId="{99D316AB-EBEE-40F8-9B24-02AF055698CD}" type="sibTrans" cxnId="{96901C51-0B7B-488F-A16B-6A24F02A02E5}">
      <dgm:prSet/>
      <dgm:spPr/>
      <dgm:t>
        <a:bodyPr/>
        <a:lstStyle/>
        <a:p>
          <a:endParaRPr lang="es-HN"/>
        </a:p>
      </dgm:t>
    </dgm:pt>
    <dgm:pt modelId="{39C2B018-1422-4B9D-9D0F-9A86EEA070A7}">
      <dgm:prSet/>
      <dgm:spPr/>
      <dgm:t>
        <a:bodyPr/>
        <a:lstStyle/>
        <a:p>
          <a:r>
            <a:rPr lang="es-MX" b="1" i="0" dirty="0">
              <a:latin typeface="Arial" panose="020B0604020202020204" pitchFamily="34" charset="0"/>
              <a:cs typeface="Arial" panose="020B0604020202020204" pitchFamily="34" charset="0"/>
            </a:rPr>
            <a:t>Paso 3: </a:t>
          </a:r>
          <a:r>
            <a:rPr lang="es-MX" b="0" i="0" dirty="0">
              <a:latin typeface="Arial" panose="020B0604020202020204" pitchFamily="34" charset="0"/>
              <a:cs typeface="Arial" panose="020B0604020202020204" pitchFamily="34" charset="0"/>
            </a:rPr>
            <a:t>Vierte el agua caliente sobre el té.</a:t>
          </a:r>
        </a:p>
      </dgm:t>
    </dgm:pt>
    <dgm:pt modelId="{BD614929-61EE-4320-9C1C-8BF5DD6EFDC8}" type="parTrans" cxnId="{25B4C6D0-FB67-43A5-8240-705DE2D05509}">
      <dgm:prSet/>
      <dgm:spPr/>
      <dgm:t>
        <a:bodyPr/>
        <a:lstStyle/>
        <a:p>
          <a:endParaRPr lang="es-HN"/>
        </a:p>
      </dgm:t>
    </dgm:pt>
    <dgm:pt modelId="{E6E5EE91-EE95-4452-93AC-2BFE045A91DC}" type="sibTrans" cxnId="{25B4C6D0-FB67-43A5-8240-705DE2D05509}">
      <dgm:prSet/>
      <dgm:spPr/>
      <dgm:t>
        <a:bodyPr/>
        <a:lstStyle/>
        <a:p>
          <a:endParaRPr lang="es-HN"/>
        </a:p>
      </dgm:t>
    </dgm:pt>
    <dgm:pt modelId="{0459B4F2-CDED-429A-9A0F-233D9F8D0A3E}">
      <dgm:prSet/>
      <dgm:spPr/>
      <dgm:t>
        <a:bodyPr/>
        <a:lstStyle/>
        <a:p>
          <a:r>
            <a:rPr lang="es-MX" b="1" i="0" dirty="0">
              <a:latin typeface="Arial" panose="020B0604020202020204" pitchFamily="34" charset="0"/>
              <a:cs typeface="Arial" panose="020B0604020202020204" pitchFamily="34" charset="0"/>
            </a:rPr>
            <a:t>Paso 4: </a:t>
          </a:r>
          <a:r>
            <a:rPr lang="es-HN" b="0" i="0" dirty="0">
              <a:latin typeface="Arial" panose="020B0604020202020204" pitchFamily="34" charset="0"/>
              <a:cs typeface="Arial" panose="020B0604020202020204" pitchFamily="34" charset="0"/>
            </a:rPr>
            <a:t>Deja reposar 3-5 minutos</a:t>
          </a:r>
          <a:endParaRPr lang="es-MX" b="0" i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39599F-084E-4F1B-8BD5-2A318A8F7935}" type="parTrans" cxnId="{2663543B-6C9E-4593-B18D-01ADFD043078}">
      <dgm:prSet/>
      <dgm:spPr/>
      <dgm:t>
        <a:bodyPr/>
        <a:lstStyle/>
        <a:p>
          <a:endParaRPr lang="es-HN"/>
        </a:p>
      </dgm:t>
    </dgm:pt>
    <dgm:pt modelId="{B5ED9FDA-FCDE-45E0-8971-C32B85E5327F}" type="sibTrans" cxnId="{2663543B-6C9E-4593-B18D-01ADFD043078}">
      <dgm:prSet/>
      <dgm:spPr/>
      <dgm:t>
        <a:bodyPr/>
        <a:lstStyle/>
        <a:p>
          <a:endParaRPr lang="es-HN"/>
        </a:p>
      </dgm:t>
    </dgm:pt>
    <dgm:pt modelId="{8ED6D9E5-2CBA-47F3-A13A-FD8AE642E95D}">
      <dgm:prSet/>
      <dgm:spPr/>
      <dgm:t>
        <a:bodyPr/>
        <a:lstStyle/>
        <a:p>
          <a:r>
            <a:rPr lang="es-HN" b="0" i="0" dirty="0">
              <a:latin typeface="Arial" panose="020B0604020202020204" pitchFamily="34" charset="0"/>
              <a:cs typeface="Arial" panose="020B0604020202020204" pitchFamily="34" charset="0"/>
            </a:rPr>
            <a:t>1 taza de agua</a:t>
          </a:r>
        </a:p>
      </dgm:t>
    </dgm:pt>
    <dgm:pt modelId="{BBD89804-1D51-41D2-A46C-373F090E99E6}" type="parTrans" cxnId="{85F71E7C-A708-463B-B991-67C213014082}">
      <dgm:prSet/>
      <dgm:spPr/>
      <dgm:t>
        <a:bodyPr/>
        <a:lstStyle/>
        <a:p>
          <a:endParaRPr lang="es-HN"/>
        </a:p>
      </dgm:t>
    </dgm:pt>
    <dgm:pt modelId="{86577A3F-03FE-4C4D-803D-79CAE39A199D}" type="sibTrans" cxnId="{85F71E7C-A708-463B-B991-67C213014082}">
      <dgm:prSet/>
      <dgm:spPr/>
      <dgm:t>
        <a:bodyPr/>
        <a:lstStyle/>
        <a:p>
          <a:endParaRPr lang="es-HN"/>
        </a:p>
      </dgm:t>
    </dgm:pt>
    <dgm:pt modelId="{8B0A25AB-DEF3-41AD-B87E-4B62DB1B127E}">
      <dgm:prSet/>
      <dgm:spPr/>
      <dgm:t>
        <a:bodyPr/>
        <a:lstStyle/>
        <a:p>
          <a:r>
            <a:rPr lang="es-MX" b="1" i="0" dirty="0">
              <a:latin typeface="Arial" panose="020B0604020202020204" pitchFamily="34" charset="0"/>
              <a:cs typeface="Arial" panose="020B0604020202020204" pitchFamily="34" charset="0"/>
            </a:rPr>
            <a:t>Paso 5: </a:t>
          </a:r>
          <a:r>
            <a:rPr lang="es-MX" b="0" dirty="0">
              <a:latin typeface="Arial" panose="020B0604020202020204" pitchFamily="34" charset="0"/>
              <a:cs typeface="Arial" panose="020B0604020202020204" pitchFamily="34" charset="0"/>
            </a:rPr>
            <a:t>Añade endulzante, leche o limón</a:t>
          </a:r>
          <a:endParaRPr lang="es-MX" b="0" i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135205-83F2-49FB-B8BA-12936D8FC767}" type="parTrans" cxnId="{41EDD801-5BC0-4DA8-8BB4-C61F2D5E617A}">
      <dgm:prSet/>
      <dgm:spPr/>
      <dgm:t>
        <a:bodyPr/>
        <a:lstStyle/>
        <a:p>
          <a:endParaRPr lang="es-HN"/>
        </a:p>
      </dgm:t>
    </dgm:pt>
    <dgm:pt modelId="{96DF1D8B-6D47-4F2A-90E1-C9241E267F13}" type="sibTrans" cxnId="{41EDD801-5BC0-4DA8-8BB4-C61F2D5E617A}">
      <dgm:prSet/>
      <dgm:spPr/>
      <dgm:t>
        <a:bodyPr/>
        <a:lstStyle/>
        <a:p>
          <a:endParaRPr lang="es-HN"/>
        </a:p>
      </dgm:t>
    </dgm:pt>
    <dgm:pt modelId="{1F915F9C-39AA-44B4-9246-4CA04393FBCE}">
      <dgm:prSet/>
      <dgm:spPr/>
      <dgm:t>
        <a:bodyPr/>
        <a:lstStyle/>
        <a:p>
          <a:r>
            <a:rPr lang="es-MX" b="1" i="0" dirty="0">
              <a:latin typeface="Arial" panose="020B0604020202020204" pitchFamily="34" charset="0"/>
              <a:cs typeface="Arial" panose="020B0604020202020204" pitchFamily="34" charset="0"/>
            </a:rPr>
            <a:t>Paso 5: </a:t>
          </a:r>
          <a:r>
            <a:rPr lang="es-HN" b="0" dirty="0">
              <a:latin typeface="Arial" panose="020B0604020202020204" pitchFamily="34" charset="0"/>
              <a:cs typeface="Arial" panose="020B0604020202020204" pitchFamily="34" charset="0"/>
            </a:rPr>
            <a:t>Revuelve y disfruta</a:t>
          </a:r>
          <a:endParaRPr lang="es-MX" b="0" i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550314-95D9-4DDE-8C38-59AF18122E9A}" type="parTrans" cxnId="{369F2296-C629-497B-A6E0-DE33C74B025A}">
      <dgm:prSet/>
      <dgm:spPr/>
      <dgm:t>
        <a:bodyPr/>
        <a:lstStyle/>
        <a:p>
          <a:endParaRPr lang="es-HN"/>
        </a:p>
      </dgm:t>
    </dgm:pt>
    <dgm:pt modelId="{AA8720F1-24F6-4729-BA4F-40971ED791BB}" type="sibTrans" cxnId="{369F2296-C629-497B-A6E0-DE33C74B025A}">
      <dgm:prSet/>
      <dgm:spPr/>
      <dgm:t>
        <a:bodyPr/>
        <a:lstStyle/>
        <a:p>
          <a:endParaRPr lang="es-HN"/>
        </a:p>
      </dgm:t>
    </dgm:pt>
    <dgm:pt modelId="{BB477687-30F3-4035-A971-CA9354FE6869}" type="pres">
      <dgm:prSet presAssocID="{E42B2949-23C9-4F8B-8141-18EF9169C3CB}" presName="Name0" presStyleCnt="0">
        <dgm:presLayoutVars>
          <dgm:dir/>
          <dgm:animLvl val="lvl"/>
          <dgm:resizeHandles val="exact"/>
        </dgm:presLayoutVars>
      </dgm:prSet>
      <dgm:spPr/>
    </dgm:pt>
    <dgm:pt modelId="{949521C3-C66B-4E1E-AE22-A81945966BF7}" type="pres">
      <dgm:prSet presAssocID="{18CB000A-02DB-4419-9BED-D499932B2181}" presName="composite" presStyleCnt="0"/>
      <dgm:spPr/>
    </dgm:pt>
    <dgm:pt modelId="{B248D79A-74F7-441F-8BFF-05FC02192DAA}" type="pres">
      <dgm:prSet presAssocID="{18CB000A-02DB-4419-9BED-D499932B218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B740BDE-4053-41CE-96B4-BC897152701D}" type="pres">
      <dgm:prSet presAssocID="{18CB000A-02DB-4419-9BED-D499932B2181}" presName="desTx" presStyleLbl="alignAccFollowNode1" presStyleIdx="0" presStyleCnt="2">
        <dgm:presLayoutVars>
          <dgm:bulletEnabled val="1"/>
        </dgm:presLayoutVars>
      </dgm:prSet>
      <dgm:spPr/>
    </dgm:pt>
    <dgm:pt modelId="{00DDD25F-6469-4712-A4D8-E2A9E1C5B530}" type="pres">
      <dgm:prSet presAssocID="{95C0155C-E2EC-4658-8647-27CCFB05C64F}" presName="space" presStyleCnt="0"/>
      <dgm:spPr/>
    </dgm:pt>
    <dgm:pt modelId="{458F10C9-A63A-4C84-B7AD-F39A2452E2CD}" type="pres">
      <dgm:prSet presAssocID="{F58982E9-9E70-4F53-A1DD-D888F6F4E8B6}" presName="composite" presStyleCnt="0"/>
      <dgm:spPr/>
    </dgm:pt>
    <dgm:pt modelId="{157B8F73-63B8-4A3E-BB16-949846ECED85}" type="pres">
      <dgm:prSet presAssocID="{F58982E9-9E70-4F53-A1DD-D888F6F4E8B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FDBF3AB-4F69-47BB-BA18-B86C81D7005E}" type="pres">
      <dgm:prSet presAssocID="{F58982E9-9E70-4F53-A1DD-D888F6F4E8B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1EDD801-5BC0-4DA8-8BB4-C61F2D5E617A}" srcId="{F58982E9-9E70-4F53-A1DD-D888F6F4E8B6}" destId="{8B0A25AB-DEF3-41AD-B87E-4B62DB1B127E}" srcOrd="4" destOrd="0" parTransId="{BF135205-83F2-49FB-B8BA-12936D8FC767}" sibTransId="{96DF1D8B-6D47-4F2A-90E1-C9241E267F13}"/>
    <dgm:cxn modelId="{9ED2C414-4755-4EA1-9E02-8B11A8DD45C4}" type="presOf" srcId="{18CB000A-02DB-4419-9BED-D499932B2181}" destId="{B248D79A-74F7-441F-8BFF-05FC02192DAA}" srcOrd="0" destOrd="0" presId="urn:microsoft.com/office/officeart/2005/8/layout/hList1"/>
    <dgm:cxn modelId="{A28D581C-712C-4596-AA47-A786A7E815F4}" srcId="{E42B2949-23C9-4F8B-8141-18EF9169C3CB}" destId="{F58982E9-9E70-4F53-A1DD-D888F6F4E8B6}" srcOrd="1" destOrd="0" parTransId="{98C41C82-D1FA-4A28-B5F4-0F200C2BE8D6}" sibTransId="{BB7955B3-B121-4A79-A876-EFB0AC1E4312}"/>
    <dgm:cxn modelId="{48309320-2B6A-4626-B7E9-81489E7B407A}" type="presOf" srcId="{39C2B018-1422-4B9D-9D0F-9A86EEA070A7}" destId="{3FDBF3AB-4F69-47BB-BA18-B86C81D7005E}" srcOrd="0" destOrd="2" presId="urn:microsoft.com/office/officeart/2005/8/layout/hList1"/>
    <dgm:cxn modelId="{F80C0130-7A02-480A-9DB4-BCC2943C0958}" type="presOf" srcId="{8B0A25AB-DEF3-41AD-B87E-4B62DB1B127E}" destId="{3FDBF3AB-4F69-47BB-BA18-B86C81D7005E}" srcOrd="0" destOrd="4" presId="urn:microsoft.com/office/officeart/2005/8/layout/hList1"/>
    <dgm:cxn modelId="{BACEBD37-4638-41BC-95E9-1B13A3A801F4}" type="presOf" srcId="{1F915F9C-39AA-44B4-9246-4CA04393FBCE}" destId="{3FDBF3AB-4F69-47BB-BA18-B86C81D7005E}" srcOrd="0" destOrd="5" presId="urn:microsoft.com/office/officeart/2005/8/layout/hList1"/>
    <dgm:cxn modelId="{2663543B-6C9E-4593-B18D-01ADFD043078}" srcId="{F58982E9-9E70-4F53-A1DD-D888F6F4E8B6}" destId="{0459B4F2-CDED-429A-9A0F-233D9F8D0A3E}" srcOrd="3" destOrd="0" parTransId="{C839599F-084E-4F1B-8BD5-2A318A8F7935}" sibTransId="{B5ED9FDA-FCDE-45E0-8971-C32B85E5327F}"/>
    <dgm:cxn modelId="{45034B5B-C216-4522-A5AE-B0A9A7B6311A}" type="presOf" srcId="{0459B4F2-CDED-429A-9A0F-233D9F8D0A3E}" destId="{3FDBF3AB-4F69-47BB-BA18-B86C81D7005E}" srcOrd="0" destOrd="3" presId="urn:microsoft.com/office/officeart/2005/8/layout/hList1"/>
    <dgm:cxn modelId="{35936565-CC10-4E62-897F-42337A8CD7B8}" srcId="{F58982E9-9E70-4F53-A1DD-D888F6F4E8B6}" destId="{D871F95D-96E9-44A0-9F48-2AB026CC2B20}" srcOrd="0" destOrd="0" parTransId="{224D0E38-1B78-4F4F-85D9-7ABCCD487C24}" sibTransId="{5FD52EA1-E07B-4B20-9DB5-C54E84904E1D}"/>
    <dgm:cxn modelId="{6E820246-777F-4A31-A3A8-03777E269030}" type="presOf" srcId="{E42B2949-23C9-4F8B-8141-18EF9169C3CB}" destId="{BB477687-30F3-4035-A971-CA9354FE6869}" srcOrd="0" destOrd="0" presId="urn:microsoft.com/office/officeart/2005/8/layout/hList1"/>
    <dgm:cxn modelId="{24F84550-24A8-4A71-91E1-703F39F1BA31}" srcId="{E42B2949-23C9-4F8B-8141-18EF9169C3CB}" destId="{18CB000A-02DB-4419-9BED-D499932B2181}" srcOrd="0" destOrd="0" parTransId="{54152BD6-A57F-4C35-8FD2-EE3B3FEC822D}" sibTransId="{95C0155C-E2EC-4658-8647-27CCFB05C64F}"/>
    <dgm:cxn modelId="{96901C51-0B7B-488F-A16B-6A24F02A02E5}" srcId="{F58982E9-9E70-4F53-A1DD-D888F6F4E8B6}" destId="{86B627CD-FEFC-49DC-9590-3C1FBFC5B2F7}" srcOrd="1" destOrd="0" parTransId="{2272CCBD-5E8A-4B58-975D-E8E8AAE734F6}" sibTransId="{99D316AB-EBEE-40F8-9B24-02AF055698CD}"/>
    <dgm:cxn modelId="{85F71E7C-A708-463B-B991-67C213014082}" srcId="{18CB000A-02DB-4419-9BED-D499932B2181}" destId="{8ED6D9E5-2CBA-47F3-A13A-FD8AE642E95D}" srcOrd="0" destOrd="0" parTransId="{BBD89804-1D51-41D2-A46C-373F090E99E6}" sibTransId="{86577A3F-03FE-4C4D-803D-79CAE39A199D}"/>
    <dgm:cxn modelId="{DB13187D-55B7-45B3-9DD3-1B3F3E55EBDC}" type="presOf" srcId="{8ED6D9E5-2CBA-47F3-A13A-FD8AE642E95D}" destId="{BB740BDE-4053-41CE-96B4-BC897152701D}" srcOrd="0" destOrd="0" presId="urn:microsoft.com/office/officeart/2005/8/layout/hList1"/>
    <dgm:cxn modelId="{A6D21B81-9C8A-456D-A577-07FBAB45229D}" type="presOf" srcId="{86B627CD-FEFC-49DC-9590-3C1FBFC5B2F7}" destId="{3FDBF3AB-4F69-47BB-BA18-B86C81D7005E}" srcOrd="0" destOrd="1" presId="urn:microsoft.com/office/officeart/2005/8/layout/hList1"/>
    <dgm:cxn modelId="{369F2296-C629-497B-A6E0-DE33C74B025A}" srcId="{F58982E9-9E70-4F53-A1DD-D888F6F4E8B6}" destId="{1F915F9C-39AA-44B4-9246-4CA04393FBCE}" srcOrd="5" destOrd="0" parTransId="{12550314-95D9-4DDE-8C38-59AF18122E9A}" sibTransId="{AA8720F1-24F6-4729-BA4F-40971ED791BB}"/>
    <dgm:cxn modelId="{2512D39D-2D16-492A-AC6B-4D67C3955FC7}" srcId="{18CB000A-02DB-4419-9BED-D499932B2181}" destId="{4C9BE95B-1284-42EF-AD31-EFD2B6B5A5F6}" srcOrd="2" destOrd="0" parTransId="{92487E7D-241D-42DA-BF56-F2C1F31DE2E4}" sibTransId="{2FE7496F-28FA-43E3-B780-0F38C5F3A3F0}"/>
    <dgm:cxn modelId="{205C95A5-F6F3-41B5-A324-C3CCB6B95BBB}" type="presOf" srcId="{6C660375-0BF5-44C6-B490-60CFD6BD4CF6}" destId="{BB740BDE-4053-41CE-96B4-BC897152701D}" srcOrd="0" destOrd="3" presId="urn:microsoft.com/office/officeart/2005/8/layout/hList1"/>
    <dgm:cxn modelId="{7472B5B7-02C9-4146-B73B-864848818EDD}" srcId="{18CB000A-02DB-4419-9BED-D499932B2181}" destId="{B51A31EC-FB9F-49EE-8A85-F9C587DF099F}" srcOrd="1" destOrd="0" parTransId="{EB428A06-C587-4CAF-900A-9D0E9F1E1DDB}" sibTransId="{C2ECB9C7-E904-4D74-BBBC-C6ADE91D7E7D}"/>
    <dgm:cxn modelId="{677B39CF-546F-4380-A2D1-34782814CABE}" type="presOf" srcId="{F58982E9-9E70-4F53-A1DD-D888F6F4E8B6}" destId="{157B8F73-63B8-4A3E-BB16-949846ECED85}" srcOrd="0" destOrd="0" presId="urn:microsoft.com/office/officeart/2005/8/layout/hList1"/>
    <dgm:cxn modelId="{25B4C6D0-FB67-43A5-8240-705DE2D05509}" srcId="{F58982E9-9E70-4F53-A1DD-D888F6F4E8B6}" destId="{39C2B018-1422-4B9D-9D0F-9A86EEA070A7}" srcOrd="2" destOrd="0" parTransId="{BD614929-61EE-4320-9C1C-8BF5DD6EFDC8}" sibTransId="{E6E5EE91-EE95-4452-93AC-2BFE045A91DC}"/>
    <dgm:cxn modelId="{DE0D88E8-2F96-4A53-AA2E-3E2DF65017F4}" srcId="{18CB000A-02DB-4419-9BED-D499932B2181}" destId="{6C660375-0BF5-44C6-B490-60CFD6BD4CF6}" srcOrd="3" destOrd="0" parTransId="{119DD063-7F13-4A7B-8004-BFD8661CCDCA}" sibTransId="{B6BB8CAA-61F5-4348-88FB-17E57FEE6FB8}"/>
    <dgm:cxn modelId="{50B0A7E9-9A7B-4879-B9C2-95ADF96FB19F}" type="presOf" srcId="{D871F95D-96E9-44A0-9F48-2AB026CC2B20}" destId="{3FDBF3AB-4F69-47BB-BA18-B86C81D7005E}" srcOrd="0" destOrd="0" presId="urn:microsoft.com/office/officeart/2005/8/layout/hList1"/>
    <dgm:cxn modelId="{CB507EED-20C8-4A27-99DC-1B280EF7858A}" type="presOf" srcId="{4C9BE95B-1284-42EF-AD31-EFD2B6B5A5F6}" destId="{BB740BDE-4053-41CE-96B4-BC897152701D}" srcOrd="0" destOrd="2" presId="urn:microsoft.com/office/officeart/2005/8/layout/hList1"/>
    <dgm:cxn modelId="{014CC8ED-5B50-4BAF-8128-0BC0A15179E5}" type="presOf" srcId="{B51A31EC-FB9F-49EE-8A85-F9C587DF099F}" destId="{BB740BDE-4053-41CE-96B4-BC897152701D}" srcOrd="0" destOrd="1" presId="urn:microsoft.com/office/officeart/2005/8/layout/hList1"/>
    <dgm:cxn modelId="{BA0BBFB9-68EE-4EBB-91C7-DF910C44E314}" type="presParOf" srcId="{BB477687-30F3-4035-A971-CA9354FE6869}" destId="{949521C3-C66B-4E1E-AE22-A81945966BF7}" srcOrd="0" destOrd="0" presId="urn:microsoft.com/office/officeart/2005/8/layout/hList1"/>
    <dgm:cxn modelId="{D41BBA41-71E8-4CB4-8714-9A907296CA99}" type="presParOf" srcId="{949521C3-C66B-4E1E-AE22-A81945966BF7}" destId="{B248D79A-74F7-441F-8BFF-05FC02192DAA}" srcOrd="0" destOrd="0" presId="urn:microsoft.com/office/officeart/2005/8/layout/hList1"/>
    <dgm:cxn modelId="{20DB4ADF-5D39-4FFB-840A-11E402829598}" type="presParOf" srcId="{949521C3-C66B-4E1E-AE22-A81945966BF7}" destId="{BB740BDE-4053-41CE-96B4-BC897152701D}" srcOrd="1" destOrd="0" presId="urn:microsoft.com/office/officeart/2005/8/layout/hList1"/>
    <dgm:cxn modelId="{24041C1F-7C39-4C4B-84A1-363F1AC26CF6}" type="presParOf" srcId="{BB477687-30F3-4035-A971-CA9354FE6869}" destId="{00DDD25F-6469-4712-A4D8-E2A9E1C5B530}" srcOrd="1" destOrd="0" presId="urn:microsoft.com/office/officeart/2005/8/layout/hList1"/>
    <dgm:cxn modelId="{AC0EE4FA-86DF-4E4F-8126-C9DBE68D04D4}" type="presParOf" srcId="{BB477687-30F3-4035-A971-CA9354FE6869}" destId="{458F10C9-A63A-4C84-B7AD-F39A2452E2CD}" srcOrd="2" destOrd="0" presId="urn:microsoft.com/office/officeart/2005/8/layout/hList1"/>
    <dgm:cxn modelId="{33CAC530-6613-4E36-8485-877B816073A0}" type="presParOf" srcId="{458F10C9-A63A-4C84-B7AD-F39A2452E2CD}" destId="{157B8F73-63B8-4A3E-BB16-949846ECED85}" srcOrd="0" destOrd="0" presId="urn:microsoft.com/office/officeart/2005/8/layout/hList1"/>
    <dgm:cxn modelId="{597C01F0-F5F5-4EA0-9B7F-D9A60417D1FE}" type="presParOf" srcId="{458F10C9-A63A-4C84-B7AD-F39A2452E2CD}" destId="{3FDBF3AB-4F69-47BB-BA18-B86C81D700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8D79A-74F7-441F-8BFF-05FC02192DAA}">
      <dsp:nvSpPr>
        <dsp:cNvPr id="0" name=""/>
        <dsp:cNvSpPr/>
      </dsp:nvSpPr>
      <dsp:spPr>
        <a:xfrm>
          <a:off x="43" y="28174"/>
          <a:ext cx="4189995" cy="460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Ingredientes</a:t>
          </a:r>
          <a:endParaRPr lang="es-HN" sz="1600" kern="1200" dirty="0"/>
        </a:p>
      </dsp:txBody>
      <dsp:txXfrm>
        <a:off x="43" y="28174"/>
        <a:ext cx="4189995" cy="460800"/>
      </dsp:txXfrm>
    </dsp:sp>
    <dsp:sp modelId="{BB740BDE-4053-41CE-96B4-BC897152701D}">
      <dsp:nvSpPr>
        <dsp:cNvPr id="0" name=""/>
        <dsp:cNvSpPr/>
      </dsp:nvSpPr>
      <dsp:spPr>
        <a:xfrm>
          <a:off x="43" y="488974"/>
          <a:ext cx="4189995" cy="22913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HN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1 taza de agua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HN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1 bolsa de té o 1 cucharadita de té suelto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HN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Azúcar o miel (opcional)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HN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Leche o limón (opcional)</a:t>
          </a:r>
        </a:p>
      </dsp:txBody>
      <dsp:txXfrm>
        <a:off x="43" y="488974"/>
        <a:ext cx="4189995" cy="2291388"/>
      </dsp:txXfrm>
    </dsp:sp>
    <dsp:sp modelId="{157B8F73-63B8-4A3E-BB16-949846ECED85}">
      <dsp:nvSpPr>
        <dsp:cNvPr id="0" name=""/>
        <dsp:cNvSpPr/>
      </dsp:nvSpPr>
      <dsp:spPr>
        <a:xfrm>
          <a:off x="4776639" y="28174"/>
          <a:ext cx="4189995" cy="460800"/>
        </a:xfrm>
        <a:prstGeom prst="rect">
          <a:avLst/>
        </a:prstGeom>
        <a:solidFill>
          <a:schemeClr val="accent5">
            <a:hueOff val="0"/>
            <a:satOff val="0"/>
            <a:lumOff val="-29804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-2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Pasos</a:t>
          </a:r>
          <a:endParaRPr lang="es-HN" sz="1600" kern="1200" dirty="0"/>
        </a:p>
      </dsp:txBody>
      <dsp:txXfrm>
        <a:off x="4776639" y="28174"/>
        <a:ext cx="4189995" cy="460800"/>
      </dsp:txXfrm>
    </dsp:sp>
    <dsp:sp modelId="{3FDBF3AB-4F69-47BB-BA18-B86C81D7005E}">
      <dsp:nvSpPr>
        <dsp:cNvPr id="0" name=""/>
        <dsp:cNvSpPr/>
      </dsp:nvSpPr>
      <dsp:spPr>
        <a:xfrm>
          <a:off x="4776639" y="488974"/>
          <a:ext cx="4189995" cy="22913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-601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-60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i="0" kern="1200" dirty="0">
              <a:latin typeface="Arial" panose="020B0604020202020204" pitchFamily="34" charset="0"/>
              <a:cs typeface="Arial" panose="020B0604020202020204" pitchFamily="34" charset="0"/>
            </a:rPr>
            <a:t>Paso 1: </a:t>
          </a:r>
          <a:r>
            <a:rPr lang="es-MX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Calienta el agua hasta que hierva.</a:t>
          </a:r>
          <a:endParaRPr lang="es-HN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i="0" kern="1200" dirty="0">
              <a:latin typeface="Arial" panose="020B0604020202020204" pitchFamily="34" charset="0"/>
              <a:cs typeface="Arial" panose="020B0604020202020204" pitchFamily="34" charset="0"/>
            </a:rPr>
            <a:t>Paso 2: </a:t>
          </a:r>
          <a:r>
            <a:rPr lang="es-MX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Coloca el té (bolsa o té suelto) en la taza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i="0" kern="1200" dirty="0">
              <a:latin typeface="Arial" panose="020B0604020202020204" pitchFamily="34" charset="0"/>
              <a:cs typeface="Arial" panose="020B0604020202020204" pitchFamily="34" charset="0"/>
            </a:rPr>
            <a:t>Paso 3: </a:t>
          </a:r>
          <a:r>
            <a:rPr lang="es-MX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Vierte el agua caliente sobre el té.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i="0" kern="1200" dirty="0">
              <a:latin typeface="Arial" panose="020B0604020202020204" pitchFamily="34" charset="0"/>
              <a:cs typeface="Arial" panose="020B0604020202020204" pitchFamily="34" charset="0"/>
            </a:rPr>
            <a:t>Paso 4: </a:t>
          </a:r>
          <a:r>
            <a:rPr lang="es-HN" sz="1600" b="0" i="0" kern="1200" dirty="0">
              <a:latin typeface="Arial" panose="020B0604020202020204" pitchFamily="34" charset="0"/>
              <a:cs typeface="Arial" panose="020B0604020202020204" pitchFamily="34" charset="0"/>
            </a:rPr>
            <a:t>Deja reposar 3-5 minutos</a:t>
          </a:r>
          <a:endParaRPr lang="es-MX" sz="1600" b="0" i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i="0" kern="1200" dirty="0">
              <a:latin typeface="Arial" panose="020B0604020202020204" pitchFamily="34" charset="0"/>
              <a:cs typeface="Arial" panose="020B0604020202020204" pitchFamily="34" charset="0"/>
            </a:rPr>
            <a:t>Paso 5: </a:t>
          </a:r>
          <a:r>
            <a:rPr lang="es-MX" sz="1600" b="0" kern="1200" dirty="0">
              <a:latin typeface="Arial" panose="020B0604020202020204" pitchFamily="34" charset="0"/>
              <a:cs typeface="Arial" panose="020B0604020202020204" pitchFamily="34" charset="0"/>
            </a:rPr>
            <a:t>Añade endulzante, leche o limón</a:t>
          </a:r>
          <a:endParaRPr lang="es-MX" sz="1600" b="0" i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1" i="0" kern="1200" dirty="0">
              <a:latin typeface="Arial" panose="020B0604020202020204" pitchFamily="34" charset="0"/>
              <a:cs typeface="Arial" panose="020B0604020202020204" pitchFamily="34" charset="0"/>
            </a:rPr>
            <a:t>Paso 5: </a:t>
          </a:r>
          <a:r>
            <a:rPr lang="es-HN" sz="1600" b="0" kern="1200" dirty="0">
              <a:latin typeface="Arial" panose="020B0604020202020204" pitchFamily="34" charset="0"/>
              <a:cs typeface="Arial" panose="020B0604020202020204" pitchFamily="34" charset="0"/>
            </a:rPr>
            <a:t>Revuelve y disfruta</a:t>
          </a:r>
          <a:endParaRPr lang="es-MX" sz="1600" b="0" i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76639" y="488974"/>
        <a:ext cx="4189995" cy="2291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4103113-562F-48F2-9763-0A5981AD5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150FD6D-A5F0-4F0D-9526-EF58BB2ADC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CF260-2BB4-4B26-8E68-B9A02195F41E}" type="datetime1">
              <a:rPr lang="es-ES" smtClean="0"/>
              <a:t>19/02/2025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4B84A4-166B-4BFF-9E70-161E915915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17AB44-3386-4AD8-9B46-D7F2CC41A8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1CDCA-D41C-46E6-B555-14F01FC1A8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9674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6E24A7-9D25-4301-8017-E34E1787E30B}" type="datetime1">
              <a:rPr lang="es-ES" noProof="0" smtClean="0"/>
              <a:t>19/02/2025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4D86DC-9249-455E-8E04-D51A0B02A85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7451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F4D86DC-9249-455E-8E04-D51A0B02A85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87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F4D86DC-9249-455E-8E04-D51A0B02A85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568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4D86DC-9249-455E-8E04-D51A0B02A8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96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4D86DC-9249-455E-8E04-D51A0B02A8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249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4D86DC-9249-455E-8E04-D51A0B02A85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01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4D86DC-9249-455E-8E04-D51A0B02A85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16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4D86DC-9249-455E-8E04-D51A0B02A85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66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Polilínea: Figura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9" name="Polilínea: Figura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0" name="Polilínea: Figura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2" name="Polilínea: Figura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pic>
        <p:nvPicPr>
          <p:cNvPr id="13" name="Imagen 12" descr="Logotipo de PowerPoint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8F18C-B2EF-4043-BB0A-AA599A48878A}" type="datetime1">
              <a:rPr lang="es-ES" noProof="0" smtClean="0"/>
              <a:t>19/02/2025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Paralelogramo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1400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 rtlCol="0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TÍTULO PEQUEÑO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0708" y="1217613"/>
            <a:ext cx="4135910" cy="9715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Paralelogramo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Elipse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 noProof="0"/>
                </a:p>
              </p:txBody>
            </p:sp>
            <p:sp>
              <p:nvSpPr>
                <p:cNvPr id="16" name="Cuadro de texto 15" descr="Número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s-ES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Elipse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 noProof="0"/>
                </a:p>
              </p:txBody>
            </p:sp>
            <p:sp>
              <p:nvSpPr>
                <p:cNvPr id="19" name="Cuadro de texto 18" descr="Número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s-ES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Elipse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 noProof="0"/>
                </a:p>
              </p:txBody>
            </p:sp>
            <p:sp>
              <p:nvSpPr>
                <p:cNvPr id="22" name="Cuadro de texto 21" descr="Número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s-ES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s-ES" noProof="0"/>
              <a:t>Los pasos van aquí: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85220" y="5335777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9169" y="3361659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1293" y="1420093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o 3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Paralelogramo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 sz="1400" noProof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 rtlCol="0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TÍTULO PEQUEÑO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5026" y="1217613"/>
            <a:ext cx="4135910" cy="9715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Paralelogramo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noProof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Elipse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noProof="0"/>
              </a:p>
            </p:txBody>
          </p:sp>
          <p:sp>
            <p:nvSpPr>
              <p:cNvPr id="16" name="Cuadro de texto 15" descr="Número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Elipse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noProof="0"/>
              </a:p>
            </p:txBody>
          </p:sp>
          <p:sp>
            <p:nvSpPr>
              <p:cNvPr id="19" name="Cuadro de texto 18" descr="Número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Elipse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noProof="0"/>
              </a:p>
            </p:txBody>
          </p:sp>
          <p:sp>
            <p:nvSpPr>
              <p:cNvPr id="22" name="Cuadro de texto 21" descr="Número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s-ES" noProof="0"/>
              <a:t>Los pasos van aquí: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356431" y="5335777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317799" y="3361659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75878" y="1420093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00" noProof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Polilínea: Figura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  <p:sp>
          <p:nvSpPr>
            <p:cNvPr id="10" name="Polilínea: Figura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  <p:sp>
          <p:nvSpPr>
            <p:cNvPr id="11" name="Polilínea: Figura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  <p:sp>
          <p:nvSpPr>
            <p:cNvPr id="12" name="Polilínea: Figura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  <p:sp>
          <p:nvSpPr>
            <p:cNvPr id="13" name="Polilínea: Figura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97858" y="420130"/>
            <a:ext cx="5438826" cy="5955956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40842" y="1089395"/>
            <a:ext cx="3657600" cy="5286692"/>
          </a:xfrm>
        </p:spPr>
        <p:txBody>
          <a:bodyPr rtlCol="0"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9" name="Conector recto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00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Conector recto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ipse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Polilínea: Figura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  <p:sp>
          <p:nvSpPr>
            <p:cNvPr id="15" name="Polilínea: Figura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  <p:sp>
          <p:nvSpPr>
            <p:cNvPr id="16" name="Polilínea: Figura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  <p:sp>
          <p:nvSpPr>
            <p:cNvPr id="17" name="Polilínea: Figura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  <p:sp>
          <p:nvSpPr>
            <p:cNvPr id="18" name="Polilínea: Figura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00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039B93-8CD8-4CBF-88DA-75B69C95F288}" type="datetime1">
              <a:rPr lang="es-ES" noProof="0" smtClean="0"/>
              <a:t>19/02/2025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E2CA06-BF16-40CD-BC25-560C31AF9023}" type="datetime1">
              <a:rPr lang="es-ES" noProof="0" smtClean="0"/>
              <a:t>19/02/2025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F2DC0A-C351-43A5-B359-E19C26C528C1}" type="datetime1">
              <a:rPr lang="es-ES" noProof="0" smtClean="0"/>
              <a:t>19/02/2025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7FB670-6D50-4AFC-AF77-967DA4D7301F}" type="datetime1">
              <a:rPr lang="es-ES" noProof="0" smtClean="0"/>
              <a:t>19/02/2025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C2F032-9DF8-4428-87DC-526B71812419}" type="datetime1">
              <a:rPr lang="es-ES" noProof="0" smtClean="0"/>
              <a:t>19/02/2025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65E610-B4FA-48B8-8160-410835DB3D0E}" type="datetime1">
              <a:rPr lang="es-ES" noProof="0" smtClean="0"/>
              <a:t>19/02/2025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Polilínea: Figura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8" name="Polilínea: Figura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9" name="Polilínea: Figura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0" name="Polilínea: Figura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Conector recto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15" name="Título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Polilínea: Figura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2" name="Polilínea: Figura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3" name="Polilínea: Figura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4" name="Polilínea: Figura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Conector recto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ipse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19" name="Título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 descr="Una imagen que contiene una escena interior y una mesa&#10;&#10;Descripción generada con confianza muy alta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Polilínea: Figura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2" name="Polilínea: Figura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3" name="Polilínea: Figura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4" name="Polilínea: Figura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Conector recto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Conector recto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ipse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noProof="0"/>
              </a:p>
            </p:txBody>
          </p:sp>
        </p:grp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27" name="Elipse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Rectángulo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Polilínea: Figura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8" name="Polilínea: Figura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9" name="Polilínea: Figura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0" name="Polilínea: Figura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  <p:sp>
          <p:nvSpPr>
            <p:cNvPr id="11" name="Polilínea: Figura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6581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5724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texto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53248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D9632B9D-4101-489F-B0FD-C3D791FACF91}" type="datetime1">
              <a:rPr lang="es-ES" noProof="0" smtClean="0"/>
              <a:t>19/02/2025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E2537C2E-C92C-4AC8-B017-4CD647E6EBF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832" y="1041400"/>
            <a:ext cx="10058400" cy="2387600"/>
          </a:xfrm>
        </p:spPr>
        <p:txBody>
          <a:bodyPr rtlCol="0">
            <a:normAutofit/>
          </a:bodyPr>
          <a:lstStyle/>
          <a:p>
            <a:pPr rtl="0"/>
            <a:r>
              <a:rPr lang="es-ES" sz="4400" b="1" cap="all" dirty="0">
                <a:latin typeface="Arial" panose="020B0604020202020204" pitchFamily="34" charset="0"/>
                <a:ea typeface="Lato Light" panose="020F0502020204030203" pitchFamily="34" charset="0"/>
                <a:cs typeface="Arial" panose="020B0604020202020204" pitchFamily="34" charset="0"/>
              </a:rPr>
              <a:t>Algoritmos de programación </a:t>
            </a:r>
            <a:endParaRPr lang="es-ES" sz="44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29504"/>
            <a:ext cx="9144000" cy="2561759"/>
          </a:xfrm>
        </p:spPr>
        <p:txBody>
          <a:bodyPr rtlCol="0">
            <a:normAutofit/>
          </a:bodyPr>
          <a:lstStyle/>
          <a:p>
            <a:pPr rtl="0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INSTRODUCCION A LA INGENIERIA EN COMPUTACION </a:t>
            </a:r>
          </a:p>
          <a:p>
            <a:pPr rtl="0"/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 UTH Campus Santa Bárbara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CEBD3D-660C-4DD4-A33E-6388124B4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27" y="921608"/>
            <a:ext cx="2857143" cy="175238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D37622-83A2-F733-631C-18B6FBEE4E79}"/>
              </a:ext>
            </a:extLst>
          </p:cNvPr>
          <p:cNvSpPr/>
          <p:nvPr/>
        </p:nvSpPr>
        <p:spPr>
          <a:xfrm>
            <a:off x="376518" y="5822576"/>
            <a:ext cx="2904564" cy="753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BD3D71-B993-8C65-E071-804E322B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12192000" cy="8001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345B005-83E5-FE97-1614-B6B6BFFEC136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9E7E39-A3E2-68EB-F502-B23B7B0FC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E7C87B-22EE-42F9-87B9-A91093E6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578224"/>
            <a:ext cx="11772900" cy="1325563"/>
          </a:xfrm>
        </p:spPr>
        <p:txBody>
          <a:bodyPr/>
          <a:lstStyle/>
          <a:p>
            <a:r>
              <a:rPr lang="es-HN" b="1" cap="all" dirty="0">
                <a:latin typeface="Arial" panose="020B0604020202020204" pitchFamily="34" charset="0"/>
                <a:cs typeface="Arial" panose="020B0604020202020204" pitchFamily="34" charset="0"/>
              </a:rPr>
              <a:t>Pasos: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61A10C-3DF9-440E-82BD-71D38678AD27}"/>
              </a:ext>
            </a:extLst>
          </p:cNvPr>
          <p:cNvSpPr txBox="1"/>
          <p:nvPr/>
        </p:nvSpPr>
        <p:spPr>
          <a:xfrm>
            <a:off x="1115125" y="1767495"/>
            <a:ext cx="104946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Debemos de comenzar el algoritmo con la palabra </a:t>
            </a:r>
            <a:r>
              <a:rPr lang="es-H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r>
              <a:rPr lang="es-H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H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Declaramos las variables a utilizar: </a:t>
            </a:r>
            <a:r>
              <a:rPr lang="es-H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Definir Variable1, Variable2</a:t>
            </a: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H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 </a:t>
            </a: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 marL="342900" indent="-342900">
              <a:buFont typeface="+mj-lt"/>
              <a:buAutoNum type="arabicPeriod"/>
            </a:pP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Utilizamos la palabra </a:t>
            </a:r>
            <a:r>
              <a:rPr lang="es-H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ESCRIBIR</a:t>
            </a: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mostrar mensajes en pantalla al usuario.</a:t>
            </a:r>
          </a:p>
          <a:p>
            <a:pPr marL="342900" indent="-342900">
              <a:buFont typeface="+mj-lt"/>
              <a:buAutoNum type="arabicPeriod"/>
            </a:pP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Utilizamos la palabra </a:t>
            </a:r>
            <a:r>
              <a:rPr lang="es-H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LEER</a:t>
            </a: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recibir una variable proporcionada por el usuario.</a:t>
            </a:r>
          </a:p>
          <a:p>
            <a:pPr marL="342900" indent="-342900">
              <a:buFont typeface="+mj-lt"/>
              <a:buAutoNum type="arabicPeriod"/>
            </a:pP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Utilizamos la palabra </a:t>
            </a:r>
            <a:r>
              <a:rPr lang="es-H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</a:t>
            </a: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mostrar resultados utilizamos la palabra </a:t>
            </a:r>
            <a:r>
              <a:rPr lang="es-H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ESCRIBIR</a:t>
            </a: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s-H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último utilizamos la palabra </a:t>
            </a:r>
            <a:r>
              <a:rPr lang="es-H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</a:t>
            </a:r>
            <a:endParaRPr lang="es-H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95619D-ADA3-4F76-97BC-05C365EAA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56B6B11-C568-E1BC-B6DB-1996AAA1DC19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1F05D5-8DC5-D94B-1467-7F15CDB92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162C2-4A8F-48D4-86F1-440540C6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Ejemplo 1:</a:t>
            </a:r>
            <a:b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Un algoritmo que haga la suma de dos números.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287459-B35B-4181-8E66-848C9D8C5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C58158A-9F58-4511-A768-082AA2950D3D}"/>
              </a:ext>
            </a:extLst>
          </p:cNvPr>
          <p:cNvSpPr txBox="1"/>
          <p:nvPr/>
        </p:nvSpPr>
        <p:spPr>
          <a:xfrm>
            <a:off x="1434517" y="1797314"/>
            <a:ext cx="69964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DEFINIR</a:t>
            </a:r>
            <a:r>
              <a:rPr lang="es-H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Num1,Num2,Suma </a:t>
            </a:r>
            <a:r>
              <a:rPr lang="es-H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Entero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ESCRIBIR 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HN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favor ingrese el primer Numero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LEER 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Num1; 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ESCRIBIR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s-HN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favor ingrese el segundo Numero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LEER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Num2; 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 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 = Num1+Num2; 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ESCRIBIR 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HN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resultado de la suma es:</a:t>
            </a:r>
            <a:r>
              <a:rPr lang="es-H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Suma;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256BCFE-B5F6-9032-C6AF-832071A79ECA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59C3EA-9F9C-B6E8-F6F9-1DB07DCC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0390B35-2895-C643-F001-B00A6546C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323" y="2344627"/>
            <a:ext cx="4321232" cy="30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162C2-4A8F-48D4-86F1-440540C6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Ejemplo 2:</a:t>
            </a:r>
            <a:b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Un algoritmo que haga el área de un cuadrado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287459-B35B-4181-8E66-848C9D8C5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C58158A-9F58-4511-A768-082AA2950D3D}"/>
              </a:ext>
            </a:extLst>
          </p:cNvPr>
          <p:cNvSpPr txBox="1"/>
          <p:nvPr/>
        </p:nvSpPr>
        <p:spPr>
          <a:xfrm>
            <a:off x="805342" y="1981980"/>
            <a:ext cx="6098797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DEFINIR </a:t>
            </a:r>
            <a:r>
              <a:rPr lang="es-HN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VARIABLE_A</a:t>
            </a:r>
            <a:r>
              <a:rPr lang="es-H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HN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</a:t>
            </a: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Entero</a:t>
            </a:r>
            <a:r>
              <a:rPr lang="es-HN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ESCRIBIR </a:t>
            </a:r>
            <a:r>
              <a:rPr lang="es-H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“Por favor ingrese el lado A”;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LEER</a:t>
            </a:r>
            <a:r>
              <a:rPr lang="es-H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VARIABLE_A;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 </a:t>
            </a:r>
            <a:r>
              <a:rPr lang="es-H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AREA=VARIABLE_A*VARIABLE_A;</a:t>
            </a: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ESCRIBIR </a:t>
            </a:r>
            <a:r>
              <a:rPr lang="es-HN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“El resultado del área es:”</a:t>
            </a:r>
            <a:r>
              <a:rPr lang="es-H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AREA, “Cm2”;</a:t>
            </a:r>
            <a:endParaRPr lang="es-HN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H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</a:t>
            </a:r>
          </a:p>
        </p:txBody>
      </p:sp>
      <p:pic>
        <p:nvPicPr>
          <p:cNvPr id="2050" name="Picture 2" descr="Área del Cuadrado | Fórmula del Área del Cuadrado">
            <a:extLst>
              <a:ext uri="{FF2B5EF4-FFF2-40B4-BE49-F238E27FC236}">
                <a16:creationId xmlns:a16="http://schemas.microsoft.com/office/drawing/2014/main" id="{376D25A9-818F-4C6E-8903-46378BC3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37" y="1690688"/>
            <a:ext cx="5213113" cy="36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FB054EA-1E5B-0548-FF22-E59DD2565ABE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BC206C4-EC4C-B1F9-EECE-6E779F15A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9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5870C-BADF-D587-6BBD-04833AB9D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65687-41F9-2E8C-89BB-BB290DC8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-152614"/>
            <a:ext cx="11772900" cy="1325563"/>
          </a:xfrm>
        </p:spPr>
        <p:txBody>
          <a:bodyPr>
            <a:normAutofit/>
          </a:bodyPr>
          <a:lstStyle/>
          <a:p>
            <a:b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HN" dirty="0">
                <a:latin typeface="Arial" panose="020B0604020202020204" pitchFamily="34" charset="0"/>
                <a:cs typeface="Arial" panose="020B0604020202020204" pitchFamily="34" charset="0"/>
              </a:rPr>
              <a:t>VIDEO DE EXPLICACION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FF8712-C2EA-ACFD-68ED-42A635C93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998B671-82AE-EA33-16D8-F0A9C60E89AB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EBF000-0EBF-DCC9-B694-538EC2378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  <p:pic>
        <p:nvPicPr>
          <p:cNvPr id="10" name="power">
            <a:hlinkClick r:id="" action="ppaction://media"/>
            <a:extLst>
              <a:ext uri="{FF2B5EF4-FFF2-40B4-BE49-F238E27FC236}">
                <a16:creationId xmlns:a16="http://schemas.microsoft.com/office/drawing/2014/main" id="{1E002F30-1459-7E8F-1AC3-6DFF4E6F7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6900" y="1172949"/>
            <a:ext cx="8432799" cy="46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5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77D60-8E51-4A37-B190-DA312272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45368" y="2581811"/>
            <a:ext cx="5652795" cy="1612119"/>
          </a:xfrm>
        </p:spPr>
        <p:txBody>
          <a:bodyPr rtlCol="0">
            <a:normAutofit/>
          </a:bodyPr>
          <a:lstStyle/>
          <a:p>
            <a:pPr rtl="0"/>
            <a:r>
              <a:rPr lang="es-ES" cap="all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03FEDF-DD12-4EB7-923D-77D2AEFA1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5151" y="2656923"/>
            <a:ext cx="2557078" cy="1523880"/>
          </a:xfrm>
        </p:spPr>
        <p:txBody>
          <a:bodyPr rtlCol="0">
            <a:normAutofit/>
          </a:bodyPr>
          <a:lstStyle/>
          <a:p>
            <a:pPr rtl="0"/>
            <a:r>
              <a:rPr lang="es-ES" sz="2200" cap="all" dirty="0">
                <a:latin typeface="Arial" panose="020B0604020202020204" pitchFamily="34" charset="0"/>
                <a:cs typeface="Arial" panose="020B0604020202020204" pitchFamily="34" charset="0"/>
              </a:rPr>
              <a:t>Definir el concepto de algoritmos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F088D9-EF4A-4A21-86E8-E09A9F6F4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2200" cap="all" dirty="0">
                <a:latin typeface="Arial" panose="020B0604020202020204" pitchFamily="34" charset="0"/>
                <a:cs typeface="Arial" panose="020B0604020202020204" pitchFamily="34" charset="0"/>
              </a:rPr>
              <a:t>Conocer las categorías de algoritmos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950B5F-0826-4A84-BDC9-F804B19475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32965" y="2656923"/>
            <a:ext cx="2646212" cy="1523880"/>
          </a:xfrm>
        </p:spPr>
        <p:txBody>
          <a:bodyPr rtlCol="0">
            <a:normAutofit/>
          </a:bodyPr>
          <a:lstStyle/>
          <a:p>
            <a:pPr rtl="0"/>
            <a:r>
              <a:rPr lang="es-ES" sz="2200" cap="all" dirty="0">
                <a:latin typeface="Arial" panose="020B0604020202020204" pitchFamily="34" charset="0"/>
                <a:cs typeface="Arial" panose="020B0604020202020204" pitchFamily="34" charset="0"/>
              </a:rPr>
              <a:t>Mejorar Los Conocimientos sobre algoritmos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74426E-B7FA-A85A-6CE6-434DCEAB1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900"/>
            <a:ext cx="12192000" cy="8001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2A7A9E9-539E-B94F-7016-752A96797095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8FDC99-2C3C-E49C-8EC4-84DBD575F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0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D0E2A-9986-4276-AE22-6064E4A4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62" y="191182"/>
            <a:ext cx="5955956" cy="658880"/>
          </a:xfrm>
        </p:spPr>
        <p:txBody>
          <a:bodyPr rtlCol="0"/>
          <a:lstStyle/>
          <a:p>
            <a:pPr rtl="0"/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F0C486-73F3-4108-BB64-D9990346C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572714"/>
            <a:ext cx="3657600" cy="5103738"/>
          </a:xfrm>
        </p:spPr>
        <p:txBody>
          <a:bodyPr rtlCol="0"/>
          <a:lstStyle/>
          <a:p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Un algoritmo puede ser expresado en: </a:t>
            </a:r>
            <a:endParaRPr lang="es-H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Lenguaje natural 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Pseudocódigo </a:t>
            </a:r>
            <a:endParaRPr lang="es-H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Diagramas de flujo </a:t>
            </a:r>
            <a:endParaRPr lang="es-H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Programas</a:t>
            </a:r>
            <a:endParaRPr lang="es-H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rtl="0">
              <a:buNone/>
            </a:pPr>
            <a:endParaRPr lang="es-ES" dirty="0"/>
          </a:p>
          <a:p>
            <a:pPr lvl="2" rtl="0">
              <a:buNone/>
            </a:pPr>
            <a:endParaRPr lang="es-ES" dirty="0"/>
          </a:p>
        </p:txBody>
      </p:sp>
      <p:grpSp>
        <p:nvGrpSpPr>
          <p:cNvPr id="13" name="Puntos decorativos">
            <a:extLst>
              <a:ext uri="{FF2B5EF4-FFF2-40B4-BE49-F238E27FC236}">
                <a16:creationId xmlns:a16="http://schemas.microsoft.com/office/drawing/2014/main" id="{9758200D-E992-42AF-A5B6-574899EDD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85741" y="1257196"/>
            <a:ext cx="220585" cy="3816099"/>
            <a:chOff x="7185741" y="1257196"/>
            <a:chExt cx="220585" cy="3816099"/>
          </a:xfrm>
        </p:grpSpPr>
        <p:sp>
          <p:nvSpPr>
            <p:cNvPr id="11" name="Elipse 25">
              <a:extLst>
                <a:ext uri="{FF2B5EF4-FFF2-40B4-BE49-F238E27FC236}">
                  <a16:creationId xmlns:a16="http://schemas.microsoft.com/office/drawing/2014/main" id="{FAF6566C-3983-4940-B3F6-20BE7DEF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95311" y="125719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/>
            </a:p>
          </p:txBody>
        </p:sp>
        <p:sp>
          <p:nvSpPr>
            <p:cNvPr id="12" name="Elipse 25">
              <a:extLst>
                <a:ext uri="{FF2B5EF4-FFF2-40B4-BE49-F238E27FC236}">
                  <a16:creationId xmlns:a16="http://schemas.microsoft.com/office/drawing/2014/main" id="{F605C3D5-2CD5-460B-93DD-EAF688D09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185741" y="486228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/>
            </a:p>
          </p:txBody>
        </p:sp>
      </p:grpSp>
      <p:sp>
        <p:nvSpPr>
          <p:cNvPr id="14" name="Cuadro de texto Uno">
            <a:extLst>
              <a:ext uri="{FF2B5EF4-FFF2-40B4-BE49-F238E27FC236}">
                <a16:creationId xmlns:a16="http://schemas.microsoft.com/office/drawing/2014/main" id="{E84ADF48-B260-44ED-BD10-D36C4993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87" y="572714"/>
            <a:ext cx="5603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eaLnBrk="1" hangingPunct="1"/>
            <a:r>
              <a:rPr lang="es-ES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es-ES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B80D350-A91F-4A3A-9FA5-498964205C79}"/>
              </a:ext>
            </a:extLst>
          </p:cNvPr>
          <p:cNvSpPr/>
          <p:nvPr/>
        </p:nvSpPr>
        <p:spPr>
          <a:xfrm>
            <a:off x="464457" y="928486"/>
            <a:ext cx="6096000" cy="50769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algoritmo  constituye una lista bien definida, ordenada y finita de operaciones, que permite encontrar la solución a un problema determinado. 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Ejemplo sencillo: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Preparar un café: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Calentar agua.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Colocar el café en una taza.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Verter el agua caliente.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Revolver y servir.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HN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Fundamentos de Programación - Aprende a programar desde cero">
            <a:extLst>
              <a:ext uri="{FF2B5EF4-FFF2-40B4-BE49-F238E27FC236}">
                <a16:creationId xmlns:a16="http://schemas.microsoft.com/office/drawing/2014/main" id="{6756C90A-D2B9-4804-93A4-A0C137C9B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29" y="4525244"/>
            <a:ext cx="2438615" cy="1404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B79D23-D4F9-4466-96D3-2EB031981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D2189A4-E1B3-E2C6-A674-68F491173C48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7FF64E-2DCD-7081-3524-105B9C496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94F4E5-F54F-1B40-AB77-EF019B077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95" y="3465839"/>
            <a:ext cx="3993494" cy="20965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9129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F53B779-0063-425A-B2CB-170394DB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87"/>
            <a:ext cx="11791950" cy="1352550"/>
          </a:xfrm>
        </p:spPr>
        <p:txBody>
          <a:bodyPr rtlCol="0"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rgbClr val="DE63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CARACTERISTICAS DE UN ALGORITMO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BB72CA1-B6AC-4E40-88CE-30E5A52F3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6470" y="1335456"/>
            <a:ext cx="4136491" cy="4393445"/>
          </a:xfrm>
        </p:spPr>
        <p:txBody>
          <a:bodyPr>
            <a:normAutofit/>
          </a:bodyPr>
          <a:lstStyle/>
          <a:p>
            <a:r>
              <a:rPr lang="es-MX" sz="2400" b="1" dirty="0">
                <a:latin typeface="Arial" panose="020B0604020202020204" pitchFamily="34" charset="0"/>
                <a:cs typeface="Arial" panose="020B0604020202020204" pitchFamily="34" charset="0"/>
              </a:rPr>
              <a:t>Tipos de algoritmos:</a:t>
            </a:r>
            <a:endParaRPr lang="es-H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Algoritmos Secuenciales:   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Siguen pasos uno tras otro. (Ej.: una receta de cocina)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Algoritmos Condicionales: 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Incluyen decisiones. (Ej.: si llueve, llevar paraguas; si no, salir sin él)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Algoritmos Cíclicos o Iterativos: 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Repiten una serie de pasos mientras se cumpla una condición. (Ej.: regar las plantas mientras la tierra esté seca)</a:t>
            </a:r>
          </a:p>
          <a:p>
            <a:endParaRPr lang="es-HN" sz="14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14A342-BFEE-46D7-8951-1014EE613D35}"/>
              </a:ext>
            </a:extLst>
          </p:cNvPr>
          <p:cNvSpPr/>
          <p:nvPr/>
        </p:nvSpPr>
        <p:spPr>
          <a:xfrm>
            <a:off x="421481" y="1335456"/>
            <a:ext cx="6096000" cy="4036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HN" sz="20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Preciso: </a:t>
            </a:r>
            <a:r>
              <a:rPr lang="es-HN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 paso debe estar claramente definido.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HN" sz="20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Finito: </a:t>
            </a:r>
            <a:r>
              <a:rPr lang="es-HN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Tiene un número limitado de pasos.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HN" sz="20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Definido: </a:t>
            </a:r>
            <a:r>
              <a:rPr lang="es-HN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se ejecuta más de una vez, siempre da el mismo resultado.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HN" sz="20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Eficiente: </a:t>
            </a:r>
            <a:r>
              <a:rPr lang="es-HN" sz="20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Debe resolver el problema usando los recursos necesarios, sin desperdiciar tiempo o recursos.</a:t>
            </a:r>
          </a:p>
        </p:txBody>
      </p:sp>
      <p:pic>
        <p:nvPicPr>
          <p:cNvPr id="1028" name="Picture 4" descr="Algoritmo png 5 » PNG Image">
            <a:extLst>
              <a:ext uri="{FF2B5EF4-FFF2-40B4-BE49-F238E27FC236}">
                <a16:creationId xmlns:a16="http://schemas.microsoft.com/office/drawing/2014/main" id="{438CC305-A097-40C2-852D-FC0F07A9C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102" y="4947170"/>
            <a:ext cx="1029068" cy="102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1F63D2A-1890-4102-B2E9-9AD61BEC9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9406E24-599C-DEB6-4222-A09368A1803C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2064DD6-4BB5-CBFB-23E8-A414D2855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151B6E-8A96-0042-33E1-D02D9438E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101" y="5119319"/>
            <a:ext cx="1612899" cy="8064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880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3A6A7-3F70-4C2F-A2DE-B56B0B550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2" y="184484"/>
            <a:ext cx="5145560" cy="1169101"/>
          </a:xfrm>
        </p:spPr>
        <p:txBody>
          <a:bodyPr rtlCol="0">
            <a:noAutofit/>
          </a:bodyPr>
          <a:lstStyle/>
          <a:p>
            <a:r>
              <a:rPr lang="es-ES" sz="2800" noProof="1">
                <a:latin typeface="Arial" panose="020B0604020202020204" pitchFamily="34" charset="0"/>
                <a:cs typeface="Arial" panose="020B0604020202020204" pitchFamily="34" charset="0"/>
              </a:rPr>
              <a:t>PARA UN POSICIONAMIENTO MÁS PRECISO DEL</a:t>
            </a:r>
            <a:r>
              <a:rPr lang="es-ES" sz="2800" cap="all" noProof="1">
                <a:latin typeface="Arial" panose="020B0604020202020204" pitchFamily="34" charset="0"/>
                <a:cs typeface="Arial" panose="020B0604020202020204" pitchFamily="34" charset="0"/>
              </a:rPr>
              <a:t> algoritmo</a:t>
            </a:r>
            <a:r>
              <a:rPr lang="es-ES" sz="2800" noProof="1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4" name="Marcador de texto 3" descr="Funciona de la siguiente manera:">
            <a:extLst>
              <a:ext uri="{FF2B5EF4-FFF2-40B4-BE49-F238E27FC236}">
                <a16:creationId xmlns:a16="http://schemas.microsoft.com/office/drawing/2014/main" id="{A7E16FB4-1E0E-4359-A0E0-0C71AA4F3E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2361" y="81328"/>
            <a:ext cx="2914650" cy="798513"/>
          </a:xfrm>
        </p:spPr>
        <p:txBody>
          <a:bodyPr rtlCol="0"/>
          <a:lstStyle/>
          <a:p>
            <a:pPr rtl="0"/>
            <a:r>
              <a:rPr lang="es-ES" noProof="1"/>
              <a:t>Programa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04D8CB60-51F9-4994-A567-EA8DB26545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96652" y="1420440"/>
            <a:ext cx="2871537" cy="1337739"/>
          </a:xfrm>
        </p:spPr>
        <p:txBody>
          <a:bodyPr rtlCol="0">
            <a:normAutofit/>
          </a:bodyPr>
          <a:lstStyle/>
          <a:p>
            <a:pPr rtl="0"/>
            <a:r>
              <a:rPr lang="es-ES" sz="2400" noProof="1"/>
              <a:t>Diagrama de Flujo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34083F-E33B-44E6-91CA-BFCA2897A7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8352" y="3361659"/>
            <a:ext cx="2790984" cy="1337739"/>
          </a:xfrm>
        </p:spPr>
        <p:txBody>
          <a:bodyPr rtlCol="0">
            <a:normAutofit/>
          </a:bodyPr>
          <a:lstStyle/>
          <a:p>
            <a:pPr rtl="0"/>
            <a:r>
              <a:rPr lang="es-ES" sz="2400" noProof="1"/>
              <a:t>Pseudócodigo</a:t>
            </a: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CEFA7337-9FA2-4345-A631-9F88B59A72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5980" y="5110601"/>
            <a:ext cx="2684918" cy="1337739"/>
          </a:xfrm>
        </p:spPr>
        <p:txBody>
          <a:bodyPr rtlCol="0">
            <a:normAutofit/>
          </a:bodyPr>
          <a:lstStyle/>
          <a:p>
            <a:pPr rtl="0"/>
            <a:r>
              <a:rPr lang="es-ES" sz="2400" noProof="1"/>
              <a:t>Lenguaje </a:t>
            </a:r>
            <a:br>
              <a:rPr lang="es-ES" sz="2400" noProof="1"/>
            </a:br>
            <a:r>
              <a:rPr lang="es-ES" sz="2400" noProof="1"/>
              <a:t>Natural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B5FB06F-BD65-4061-8C6F-5614E1D532D3}"/>
              </a:ext>
            </a:extLst>
          </p:cNvPr>
          <p:cNvSpPr/>
          <p:nvPr/>
        </p:nvSpPr>
        <p:spPr>
          <a:xfrm>
            <a:off x="4992276" y="5056110"/>
            <a:ext cx="72285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evidente que el lenguaje natural  es de mayor utilidad para transmitir las ideas del algoritmo</a:t>
            </a: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ES" sz="1600" noProof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935C6E0-2935-4B28-9F8A-102962D7B69F}"/>
              </a:ext>
            </a:extLst>
          </p:cNvPr>
          <p:cNvSpPr/>
          <p:nvPr/>
        </p:nvSpPr>
        <p:spPr>
          <a:xfrm>
            <a:off x="7471762" y="2536448"/>
            <a:ext cx="472023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pseudocódigo  </a:t>
            </a:r>
            <a:r>
              <a:rPr lang="es-MX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los </a:t>
            </a:r>
            <a:r>
              <a:rPr lang="es-MX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diagramas de flujo</a:t>
            </a:r>
            <a:r>
              <a:rPr lang="es-MX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en cambio, se sitúan en un punto intermedio de comprensión, entre el lenguaje natural y un programa. </a:t>
            </a:r>
            <a:endParaRPr lang="es-HN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Lenguaje">
            <a:extLst>
              <a:ext uri="{FF2B5EF4-FFF2-40B4-BE49-F238E27FC236}">
                <a16:creationId xmlns:a16="http://schemas.microsoft.com/office/drawing/2014/main" id="{C1C18E95-6221-402A-A853-CFC76D94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219" y="4998354"/>
            <a:ext cx="1137828" cy="10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ext to speech iserveradmin.com">
            <a:extLst>
              <a:ext uri="{FF2B5EF4-FFF2-40B4-BE49-F238E27FC236}">
                <a16:creationId xmlns:a16="http://schemas.microsoft.com/office/drawing/2014/main" id="{7225A915-94C1-4439-A56E-69A152EA4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725" y="3807188"/>
            <a:ext cx="1152383" cy="11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ás de 60 imágenes gratis de Jerarquía y Organigrama - Pixabay">
            <a:extLst>
              <a:ext uri="{FF2B5EF4-FFF2-40B4-BE49-F238E27FC236}">
                <a16:creationId xmlns:a16="http://schemas.microsoft.com/office/drawing/2014/main" id="{7D9F9DB3-361E-4525-BD5C-321C1363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37" y="1963585"/>
            <a:ext cx="1193926" cy="9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Equilibrio Visual programacion de aplicaciones y sistemas en DF ...">
            <a:extLst>
              <a:ext uri="{FF2B5EF4-FFF2-40B4-BE49-F238E27FC236}">
                <a16:creationId xmlns:a16="http://schemas.microsoft.com/office/drawing/2014/main" id="{1FBAE517-0ECA-4FB9-92E6-B29873F82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99" y="87296"/>
            <a:ext cx="1543356" cy="127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9AAAFF-006A-4371-B5F3-9D16A2BEC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7B540D3-8EF0-F855-F53B-9FA69601B3E7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447410-CE84-5491-96BD-E25F97818F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4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6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AB94B4F-D9FC-442A-8ABF-1CDF4C29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515728"/>
            <a:ext cx="11772900" cy="1325563"/>
          </a:xfrm>
        </p:spPr>
        <p:txBody>
          <a:bodyPr/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1. Lenguaje Natural</a:t>
            </a:r>
            <a:endParaRPr lang="es-H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CE0454-2471-4E8D-AC37-10EFB13C22E5}"/>
              </a:ext>
            </a:extLst>
          </p:cNvPr>
          <p:cNvSpPr txBox="1"/>
          <p:nvPr/>
        </p:nvSpPr>
        <p:spPr>
          <a:xfrm>
            <a:off x="1408263" y="1951672"/>
            <a:ext cx="1024602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lenguaje en que el programador escribe especificaciones sin tomar en consideración el formato o la sintaxis de la instrucción de computación; esencialmente, usando un lenguaje cotidiano para </a:t>
            </a:r>
            <a:r>
              <a:rPr lang="es-MX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escritura e instrucciones, recordemos que debe ser una serie de pasos a seguir ordenadamente para la ejecución de una acción u objetivo</a:t>
            </a:r>
            <a:r>
              <a:rPr lang="es-MX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H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08C018C5-0799-408E-B891-DDBE69447C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5405810"/>
              </p:ext>
            </p:extLst>
          </p:nvPr>
        </p:nvGraphicFramePr>
        <p:xfrm>
          <a:off x="2031999" y="3533735"/>
          <a:ext cx="8966679" cy="280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51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1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1654C-5056-42DC-8E8D-86F58CCA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87919"/>
            <a:ext cx="11772900" cy="1325563"/>
          </a:xfrm>
        </p:spPr>
        <p:txBody>
          <a:bodyPr rtlCol="0"/>
          <a:lstStyle/>
          <a:p>
            <a:pPr rtl="0"/>
            <a:r>
              <a:rPr lang="es-ES" b="1" noProof="1"/>
              <a:t>2. PSEUDOCÓDIGO (FALSO LENGUAJE)</a:t>
            </a:r>
          </a:p>
        </p:txBody>
      </p:sp>
      <p:sp>
        <p:nvSpPr>
          <p:cNvPr id="6" name="Punto decorativo">
            <a:extLst>
              <a:ext uri="{FF2B5EF4-FFF2-40B4-BE49-F238E27FC236}">
                <a16:creationId xmlns:a16="http://schemas.microsoft.com/office/drawing/2014/main" id="{1BD96C56-61F1-4FCC-9ED0-7CADCE331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5302" y="4157365"/>
            <a:ext cx="211015" cy="211015"/>
          </a:xfrm>
          <a:prstGeom prst="ellipse">
            <a:avLst/>
          </a:prstGeom>
          <a:solidFill>
            <a:srgbClr val="9F361D"/>
          </a:solidFill>
          <a:ln>
            <a:noFill/>
          </a:ln>
          <a:effectLst>
            <a:glow rad="101600">
              <a:srgbClr val="9F361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noProof="1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27B4786-2BEE-47CC-A46A-43B85C4B3776}"/>
              </a:ext>
            </a:extLst>
          </p:cNvPr>
          <p:cNvSpPr/>
          <p:nvPr/>
        </p:nvSpPr>
        <p:spPr>
          <a:xfrm>
            <a:off x="969924" y="1355965"/>
            <a:ext cx="6096000" cy="11528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2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 pseudocódigo  </a:t>
            </a:r>
            <a:r>
              <a:rPr lang="es-MX" sz="22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(falso lenguaje) Es escribir instrucciones en un lenguaje similar al natural pero entendible para programadores.</a:t>
            </a:r>
            <a:endParaRPr lang="es-HN" sz="22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1788D6-88EA-4224-8C2A-54BDBAE96A6F}"/>
              </a:ext>
            </a:extLst>
          </p:cNvPr>
          <p:cNvSpPr/>
          <p:nvPr/>
        </p:nvSpPr>
        <p:spPr>
          <a:xfrm>
            <a:off x="5078136" y="2815270"/>
            <a:ext cx="6096000" cy="18773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2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 objetivo es permitir que el programador se centre en los aspectos lógicos de la solución de un problema y a su vez representar La solución a un algoritmo de La forma más detallada posible.</a:t>
            </a:r>
            <a:endParaRPr lang="es-HN" sz="22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F182B20-4DDF-4D37-AA4E-A46B8645CFA2}"/>
              </a:ext>
            </a:extLst>
          </p:cNvPr>
          <p:cNvSpPr/>
          <p:nvPr/>
        </p:nvSpPr>
        <p:spPr>
          <a:xfrm>
            <a:off x="969924" y="4795688"/>
            <a:ext cx="10156272" cy="1152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pseudocódigo es un lenguaje cotidiano, es conveniente y amigable con el usuario</a:t>
            </a:r>
            <a:r>
              <a:rPr lang="es-MX" sz="2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pero no es realmente un lenguaje de programación de computadoras. </a:t>
            </a:r>
            <a:endParaRPr lang="es-HN" sz="22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425206-196B-4838-98FA-80C674C73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77031CB-3159-4E93-CD32-3D90E3E478E2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FF9E08-5BA0-16C7-6DB4-81F753125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0BC800A-CD41-769C-05E9-198A26D6C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7" y="2785572"/>
            <a:ext cx="3303479" cy="18912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5E92388-87E1-6A07-EB9F-DE2F3AAEA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3" y="944881"/>
            <a:ext cx="3303479" cy="18360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95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CB3A4-8B5A-4439-9A17-05668B05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82" y="365125"/>
            <a:ext cx="10702636" cy="1325563"/>
          </a:xfrm>
        </p:spPr>
        <p:txBody>
          <a:bodyPr rtlCol="0">
            <a:normAutofit/>
          </a:bodyPr>
          <a:lstStyle/>
          <a:p>
            <a:r>
              <a:rPr lang="es-ES" sz="3200" b="1" cap="all" noProof="1">
                <a:latin typeface="Arial" panose="020B0604020202020204" pitchFamily="34" charset="0"/>
              </a:rPr>
              <a:t>3. Diagramas de flujo</a:t>
            </a:r>
            <a:endParaRPr lang="es-ES" sz="3050" b="1" cap="all" dirty="0">
              <a:latin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6486918-16DF-44AC-BEC1-97E78502507B}"/>
              </a:ext>
            </a:extLst>
          </p:cNvPr>
          <p:cNvSpPr/>
          <p:nvPr/>
        </p:nvSpPr>
        <p:spPr>
          <a:xfrm>
            <a:off x="933973" y="1638840"/>
            <a:ext cx="9926683" cy="1158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muestra gráficamente los pasos o procesos a seguir para alcanzar la solución de un problema en base a los algoritmos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20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Ejemplo de diagrama de flujo</a:t>
            </a:r>
            <a:r>
              <a:rPr lang="es-MX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una dirección de un local o hacer un taza de café</a:t>
            </a:r>
            <a:endParaRPr lang="es-HN" sz="20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Map Scroll Pirate - Free vector graphic on Pixabay">
            <a:extLst>
              <a:ext uri="{FF2B5EF4-FFF2-40B4-BE49-F238E27FC236}">
                <a16:creationId xmlns:a16="http://schemas.microsoft.com/office/drawing/2014/main" id="{53876395-5D09-4BBF-9947-5309BD87B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14" y="3230191"/>
            <a:ext cx="2869865" cy="248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80B276-D5B8-4F87-B48C-6B1EB7CF1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pic>
        <p:nvPicPr>
          <p:cNvPr id="1026" name="Picture 2" descr="Diagrama de flujo. Una herramienta básica pero poco utilizada.">
            <a:extLst>
              <a:ext uri="{FF2B5EF4-FFF2-40B4-BE49-F238E27FC236}">
                <a16:creationId xmlns:a16="http://schemas.microsoft.com/office/drawing/2014/main" id="{09CB22BB-CD72-4203-AB83-02B1469E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841" y="2957707"/>
            <a:ext cx="3193040" cy="2845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92F1828-3943-7CB7-09F4-E09B84914A3E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48C4BF-ED34-BB83-D3AE-D2AE13300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2755E1B-ED8B-4CC5-BEC3-48C732A03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1537"/>
            <a:ext cx="9144000" cy="2387600"/>
          </a:xfrm>
        </p:spPr>
        <p:txBody>
          <a:bodyPr>
            <a:normAutofit/>
          </a:bodyPr>
          <a:lstStyle/>
          <a:p>
            <a:r>
              <a:rPr lang="es-HN" sz="5400" b="1" cap="all" dirty="0">
                <a:latin typeface="Arial" panose="020B0604020202020204" pitchFamily="34" charset="0"/>
                <a:cs typeface="Arial" panose="020B0604020202020204" pitchFamily="34" charset="0"/>
              </a:rPr>
              <a:t>Como Elaborar pseudocódigo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D555BA-FB10-4F39-BFA0-EF1CD42C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1550"/>
            <a:ext cx="12192000" cy="8064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D3F7B60-D859-FE14-C52D-191C215F6A07}"/>
              </a:ext>
            </a:extLst>
          </p:cNvPr>
          <p:cNvSpPr/>
          <p:nvPr/>
        </p:nvSpPr>
        <p:spPr>
          <a:xfrm>
            <a:off x="0" y="6057900"/>
            <a:ext cx="1316832" cy="466726"/>
          </a:xfrm>
          <a:prstGeom prst="rect">
            <a:avLst/>
          </a:prstGeom>
          <a:solidFill>
            <a:srgbClr val="005A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B8FA56-E764-1D1F-0BBC-D40A0A410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754"/>
            <a:ext cx="842962" cy="49187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377B2E4-FFFB-9E55-777B-CEA6A86646DD}"/>
              </a:ext>
            </a:extLst>
          </p:cNvPr>
          <p:cNvSpPr/>
          <p:nvPr/>
        </p:nvSpPr>
        <p:spPr>
          <a:xfrm>
            <a:off x="376518" y="5822576"/>
            <a:ext cx="2860168" cy="235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4513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la oficina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809_TF16411222.potx" id="{9E80BB4E-409A-48B2-A203-BC1013E91649}" vid="{4A09964E-ABB1-47AB-9615-565008CD710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C9EF40-9368-4E43-9CE0-AE0749FAE236}">
  <ds:schemaRefs>
    <ds:schemaRef ds:uri="http://schemas.microsoft.com/office/2006/documentManagement/types"/>
    <ds:schemaRef ds:uri="http://purl.org/dc/dcmitype/"/>
    <ds:schemaRef ds:uri="http://purl.org/dc/terms/"/>
    <ds:schemaRef ds:uri="b348f026-0623-4e77-bd1b-15beed583077"/>
    <ds:schemaRef ds:uri="http://schemas.microsoft.com/office/2006/metadata/properties"/>
    <ds:schemaRef ds:uri="59f4de77-fb23-43c4-8afd-72bf968a030f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MODELO PLANTILLA 2</Template>
  <TotalTime>239</TotalTime>
  <Words>779</Words>
  <Application>Microsoft Office PowerPoint</Application>
  <PresentationFormat>Panorámica</PresentationFormat>
  <Paragraphs>94</Paragraphs>
  <Slides>13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Symbol</vt:lpstr>
      <vt:lpstr>Tema de la oficina</vt:lpstr>
      <vt:lpstr>Algoritmos de programación </vt:lpstr>
      <vt:lpstr>Objetivos</vt:lpstr>
      <vt:lpstr>ALGORITMO</vt:lpstr>
      <vt:lpstr> CARACTERISTICAS DE UN ALGORITMO</vt:lpstr>
      <vt:lpstr>PARA UN POSICIONAMIENTO MÁS PRECISO DEL algoritmo...</vt:lpstr>
      <vt:lpstr>1. Lenguaje Natural</vt:lpstr>
      <vt:lpstr>2. PSEUDOCÓDIGO (FALSO LENGUAJE)</vt:lpstr>
      <vt:lpstr>3. Diagramas de flujo</vt:lpstr>
      <vt:lpstr>Como Elaborar pseudocódigo</vt:lpstr>
      <vt:lpstr>Pasos: </vt:lpstr>
      <vt:lpstr>Ejemplo 1: Un algoritmo que haga la suma de dos números.</vt:lpstr>
      <vt:lpstr>Ejemplo 2: Un algoritmo que haga el área de un cuadrado</vt:lpstr>
      <vt:lpstr> VIDEO DE EXPLICACION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Oscar Josue</cp:lastModifiedBy>
  <cp:revision>7</cp:revision>
  <dcterms:created xsi:type="dcterms:W3CDTF">2020-05-26T05:51:20Z</dcterms:created>
  <dcterms:modified xsi:type="dcterms:W3CDTF">2025-02-20T03:57:18Z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